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976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8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36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4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246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3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1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88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328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EE9A566-3E7B-4D46-871A-2E8B5EFC34C3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AA5E70B-537A-4456-81C7-C97E2C6D9F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967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574" y="3470950"/>
            <a:ext cx="7172005" cy="890738"/>
          </a:xfrm>
        </p:spPr>
        <p:txBody>
          <a:bodyPr/>
          <a:lstStyle/>
          <a:p>
            <a:r>
              <a:rPr lang="ru-RU" dirty="0" smtClean="0"/>
              <a:t>ФИНАНСОВЫЙ ПЛАН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514063"/>
            <a:ext cx="6831673" cy="1086237"/>
          </a:xfrm>
        </p:spPr>
        <p:txBody>
          <a:bodyPr>
            <a:normAutofit/>
          </a:bodyPr>
          <a:lstStyle/>
          <a:p>
            <a:r>
              <a:rPr lang="ru-RU" sz="3200" b="1" dirty="0"/>
              <a:t>ТЕМА 3</a:t>
            </a:r>
          </a:p>
        </p:txBody>
      </p:sp>
    </p:spTree>
    <p:extLst>
      <p:ext uri="{BB962C8B-B14F-4D97-AF65-F5344CB8AC3E}">
        <p14:creationId xmlns:p14="http://schemas.microsoft.com/office/powerpoint/2010/main" val="36630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696" y="1115568"/>
            <a:ext cx="10735056" cy="5266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ИСТОЧНИКИ ИНФОРМАЦИЯ ДЛЯ ФОРМИРОВАНИЯ ПЛАНА: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) Из плана продаж:</a:t>
            </a:r>
          </a:p>
          <a:p>
            <a:r>
              <a:rPr lang="ru-RU" dirty="0" smtClean="0"/>
              <a:t>планируемые </a:t>
            </a:r>
            <a:r>
              <a:rPr lang="ru-RU" dirty="0"/>
              <a:t>объемы продаж и выручка от продажи </a:t>
            </a:r>
            <a:r>
              <a:rPr lang="ru-RU" dirty="0" smtClean="0"/>
              <a:t>продукции (услуг</a:t>
            </a:r>
            <a:r>
              <a:rPr lang="ru-RU" dirty="0"/>
              <a:t>);</a:t>
            </a:r>
          </a:p>
          <a:p>
            <a:r>
              <a:rPr lang="ru-RU" dirty="0" smtClean="0"/>
              <a:t>предполагаемые потери</a:t>
            </a:r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) Из плана производства, плана маркетинга и </a:t>
            </a:r>
            <a:r>
              <a:rPr lang="ru-RU" b="1" dirty="0" smtClean="0"/>
              <a:t>организационного плана</a:t>
            </a:r>
            <a:r>
              <a:rPr lang="ru-RU" b="1" dirty="0"/>
              <a:t>:</a:t>
            </a:r>
          </a:p>
          <a:p>
            <a:r>
              <a:rPr lang="ru-RU" dirty="0" smtClean="0"/>
              <a:t>совокупные </a:t>
            </a:r>
            <a:r>
              <a:rPr lang="ru-RU" dirty="0"/>
              <a:t>переменные издержки (материальные затраты и </a:t>
            </a:r>
            <a:r>
              <a:rPr lang="ru-RU" dirty="0" smtClean="0"/>
              <a:t>затраты </a:t>
            </a:r>
            <a:r>
              <a:rPr lang="ru-RU" dirty="0"/>
              <a:t>на персонал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постоянные расходы </a:t>
            </a:r>
            <a:r>
              <a:rPr lang="ru-RU" dirty="0"/>
              <a:t>за расчетный период</a:t>
            </a:r>
          </a:p>
          <a:p>
            <a:pPr marL="0" indent="0">
              <a:buNone/>
            </a:pPr>
            <a:r>
              <a:rPr lang="ru-RU" dirty="0"/>
              <a:t>(общепроизводственные, управленческие, коммерческие, </a:t>
            </a:r>
            <a:r>
              <a:rPr lang="ru-RU" dirty="0" smtClean="0"/>
              <a:t>включая </a:t>
            </a:r>
            <a:r>
              <a:rPr lang="ru-RU" dirty="0"/>
              <a:t>амортизационные отчисления и начисленные проценты </a:t>
            </a:r>
            <a:r>
              <a:rPr lang="ru-RU" dirty="0" smtClean="0"/>
              <a:t>по кредитам</a:t>
            </a:r>
            <a:r>
              <a:rPr lang="ru-RU" dirty="0"/>
              <a:t>, включаемые в себестоимость);</a:t>
            </a:r>
          </a:p>
          <a:p>
            <a:pPr marL="0" indent="0">
              <a:buNone/>
            </a:pPr>
            <a:r>
              <a:rPr lang="ru-RU" b="1" dirty="0"/>
              <a:t>3) Налоговые </a:t>
            </a:r>
            <a:r>
              <a:rPr lang="ru-RU" b="1" dirty="0" smtClean="0"/>
              <a:t>выплаты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2104" y="201168"/>
            <a:ext cx="9601200" cy="5943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План прибылей и убытков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91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5924" y="416159"/>
            <a:ext cx="10512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NewRomanPSMT"/>
              </a:rPr>
              <a:t>План показывает </a:t>
            </a:r>
            <a:r>
              <a:rPr lang="ru-RU" sz="2400" b="1" dirty="0">
                <a:solidFill>
                  <a:srgbClr val="002060"/>
                </a:solidFill>
                <a:latin typeface="TimesNewRomanPSMT"/>
              </a:rPr>
              <a:t>доходы, расходы и </a:t>
            </a:r>
            <a:r>
              <a:rPr lang="ru-RU" sz="2400" b="1" dirty="0" smtClean="0">
                <a:solidFill>
                  <a:srgbClr val="002060"/>
                </a:solidFill>
                <a:latin typeface="TimesNewRomanPSMT"/>
              </a:rPr>
              <a:t>финансовые результаты </a:t>
            </a:r>
            <a:r>
              <a:rPr lang="ru-RU" sz="2400" dirty="0" smtClean="0">
                <a:latin typeface="TimesNewRomanPSMT"/>
              </a:rPr>
              <a:t>деятельности </a:t>
            </a:r>
            <a:r>
              <a:rPr lang="ru-RU" sz="2400" dirty="0">
                <a:latin typeface="TimesNewRomanPSMT"/>
              </a:rPr>
              <a:t>предприятия за определенный период.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18102"/>
              </p:ext>
            </p:extLst>
          </p:nvPr>
        </p:nvGraphicFramePr>
        <p:xfrm>
          <a:off x="2225430" y="1571439"/>
          <a:ext cx="8128000" cy="4942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0339">
                  <a:extLst>
                    <a:ext uri="{9D8B030D-6E8A-4147-A177-3AD203B41FA5}">
                      <a16:colId xmlns:a16="http://schemas.microsoft.com/office/drawing/2014/main" val="1553098857"/>
                    </a:ext>
                  </a:extLst>
                </a:gridCol>
                <a:gridCol w="5517661">
                  <a:extLst>
                    <a:ext uri="{9D8B030D-6E8A-4147-A177-3AD203B41FA5}">
                      <a16:colId xmlns:a16="http://schemas.microsoft.com/office/drawing/2014/main" val="2112220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СТАТЬИ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107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ВЫРУЧКА ОТ ПРОДАЖ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578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ПЕРЕМЕННЫЕ ЗАТРАТЫ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02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=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МАРЖА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34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ПРЯМЫЕ ПОСТОЯННЫЕ ЗАТРАТЫ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8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=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ПРИБЫЛЬ ОТ ПРОДАЖ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40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ПРОЧИЕ ДОХОДЫ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769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ПРОЧИЕ</a:t>
                      </a:r>
                      <a:r>
                        <a:rPr lang="ru-RU" b="1" baseline="0" dirty="0" smtClean="0"/>
                        <a:t> РАСХОДЫ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51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=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ПРИБЫЛЬ ДО НАЛОГООБЛОЖЕНИЯ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60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НАЛОГ НА ПРИБЫЛЬ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90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=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ЧИСТАЯ ПРИБЫЛЬ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81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1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82102"/>
            <a:ext cx="9601200" cy="6352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КЛЮЧЕВЫЕ ПОКАЗАТЕЛИ:</a:t>
            </a:r>
          </a:p>
          <a:p>
            <a:pPr marL="0" indent="0" algn="ctr">
              <a:buNone/>
            </a:pPr>
            <a:endParaRPr lang="ru-RU" sz="2800" b="1" dirty="0"/>
          </a:p>
          <a:p>
            <a:pPr marL="0" indent="0" algn="just">
              <a:buNone/>
            </a:pPr>
            <a:r>
              <a:rPr lang="ru-RU" sz="2800" dirty="0"/>
              <a:t>Выручка от </a:t>
            </a:r>
            <a:r>
              <a:rPr lang="ru-RU" sz="2800" dirty="0" smtClean="0"/>
              <a:t>продаж</a:t>
            </a:r>
          </a:p>
          <a:p>
            <a:pPr marL="0" indent="0" algn="just">
              <a:buNone/>
            </a:pPr>
            <a:r>
              <a:rPr lang="ru-RU" sz="2800" dirty="0"/>
              <a:t>Переменные </a:t>
            </a:r>
            <a:r>
              <a:rPr lang="ru-RU" sz="2800" dirty="0" smtClean="0"/>
              <a:t>затраты</a:t>
            </a:r>
          </a:p>
          <a:p>
            <a:pPr marL="0" indent="0" algn="just">
              <a:buNone/>
            </a:pPr>
            <a:r>
              <a:rPr lang="ru-RU" sz="2800" dirty="0"/>
              <a:t>Валовая </a:t>
            </a:r>
            <a:r>
              <a:rPr lang="ru-RU" sz="2800" dirty="0" smtClean="0"/>
              <a:t>прибыль</a:t>
            </a:r>
          </a:p>
          <a:p>
            <a:pPr marL="0" indent="0" algn="just">
              <a:buNone/>
            </a:pPr>
            <a:r>
              <a:rPr lang="ru-RU" sz="2800" dirty="0"/>
              <a:t>Постоянные </a:t>
            </a:r>
            <a:r>
              <a:rPr lang="ru-RU" sz="2800" dirty="0" smtClean="0"/>
              <a:t>расходы</a:t>
            </a:r>
          </a:p>
          <a:p>
            <a:pPr marL="0" indent="0" algn="just">
              <a:buNone/>
            </a:pPr>
            <a:r>
              <a:rPr lang="ru-RU" sz="2800" dirty="0"/>
              <a:t>Прибыль (убыток) от </a:t>
            </a:r>
            <a:r>
              <a:rPr lang="ru-RU" sz="2800" dirty="0" smtClean="0"/>
              <a:t>продаж</a:t>
            </a:r>
          </a:p>
          <a:p>
            <a:pPr marL="0" indent="0" algn="just">
              <a:buNone/>
            </a:pPr>
            <a:r>
              <a:rPr lang="ru-RU" sz="2800" dirty="0"/>
              <a:t>Прочие доходы и </a:t>
            </a:r>
            <a:r>
              <a:rPr lang="ru-RU" sz="2800" dirty="0" smtClean="0"/>
              <a:t>расходы</a:t>
            </a:r>
          </a:p>
          <a:p>
            <a:pPr marL="0" indent="0" algn="just">
              <a:buNone/>
            </a:pPr>
            <a:r>
              <a:rPr lang="ru-RU" sz="2800" dirty="0"/>
              <a:t>Прибыль до </a:t>
            </a:r>
            <a:r>
              <a:rPr lang="ru-RU" sz="2800" dirty="0" smtClean="0"/>
              <a:t>налогообложения</a:t>
            </a:r>
          </a:p>
          <a:p>
            <a:pPr marL="0" indent="0" algn="just">
              <a:buNone/>
            </a:pPr>
            <a:r>
              <a:rPr lang="ru-RU" sz="2800" dirty="0"/>
              <a:t>Налог на </a:t>
            </a:r>
            <a:r>
              <a:rPr lang="ru-RU" sz="2800" dirty="0" smtClean="0"/>
              <a:t>прибыль</a:t>
            </a:r>
          </a:p>
          <a:p>
            <a:pPr marL="0" indent="0" algn="just">
              <a:buNone/>
            </a:pPr>
            <a:r>
              <a:rPr lang="ru-RU" sz="2800" dirty="0"/>
              <a:t>Чистая </a:t>
            </a:r>
            <a:r>
              <a:rPr lang="ru-RU" sz="2800" dirty="0" smtClean="0"/>
              <a:t>прибыль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6245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869" y="345332"/>
            <a:ext cx="9601200" cy="802532"/>
          </a:xfrm>
        </p:spPr>
        <p:txBody>
          <a:bodyPr>
            <a:normAutofit/>
          </a:bodyPr>
          <a:lstStyle/>
          <a:p>
            <a:r>
              <a:rPr lang="ru-RU" sz="4000" b="1" dirty="0"/>
              <a:t>План движения денежных </a:t>
            </a:r>
            <a:r>
              <a:rPr lang="ru-RU" sz="4000" b="1" dirty="0" smtClean="0"/>
              <a:t>средств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858" y="1060314"/>
            <a:ext cx="11031167" cy="5729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/>
              <a:t>Движение денежных средств отражает все денежные </a:t>
            </a:r>
            <a:r>
              <a:rPr lang="ru-RU" sz="2800" dirty="0" smtClean="0"/>
              <a:t>потоки, сопровождающие </a:t>
            </a:r>
            <a:r>
              <a:rPr lang="ru-RU" sz="2800" dirty="0"/>
              <a:t>проект в процессе его </a:t>
            </a:r>
            <a:r>
              <a:rPr lang="ru-RU" sz="2800" dirty="0" smtClean="0"/>
              <a:t>реализации</a:t>
            </a:r>
          </a:p>
          <a:p>
            <a:pPr marL="0" indent="0">
              <a:buNone/>
            </a:pPr>
            <a:r>
              <a:rPr lang="ru-RU" sz="2800" b="1" dirty="0" smtClean="0"/>
              <a:t>ОСНОВНЫЕ РАЗДЕЛЫ:</a:t>
            </a:r>
          </a:p>
          <a:p>
            <a:pPr marL="0" indent="0">
              <a:buNone/>
            </a:pPr>
            <a:r>
              <a:rPr lang="ru-RU" sz="2800" b="1" dirty="0" smtClean="0"/>
              <a:t>1. Операционный :</a:t>
            </a:r>
            <a:endParaRPr lang="ru-RU" sz="2800" b="1" dirty="0"/>
          </a:p>
          <a:p>
            <a:pPr marL="0" indent="0">
              <a:buNone/>
            </a:pPr>
            <a:r>
              <a:rPr lang="ru-RU" sz="2800" dirty="0" smtClean="0"/>
              <a:t>поступления </a:t>
            </a:r>
            <a:r>
              <a:rPr lang="ru-RU" sz="2800" dirty="0"/>
              <a:t>в виде выручки и прочих поступлений от </a:t>
            </a:r>
            <a:r>
              <a:rPr lang="ru-RU" sz="2800" dirty="0" smtClean="0"/>
              <a:t>текущей </a:t>
            </a:r>
            <a:r>
              <a:rPr lang="ru-RU" sz="2800" dirty="0"/>
              <a:t>деятельности</a:t>
            </a:r>
            <a:r>
              <a:rPr lang="ru-RU" sz="2800" dirty="0" smtClean="0"/>
              <a:t>;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все </a:t>
            </a:r>
            <a:r>
              <a:rPr lang="ru-RU" sz="2800" dirty="0"/>
              <a:t>виды выплат, возникающих в результате текущей </a:t>
            </a:r>
            <a:r>
              <a:rPr lang="ru-RU" sz="2800" dirty="0" smtClean="0"/>
              <a:t>операционной </a:t>
            </a:r>
            <a:r>
              <a:rPr lang="ru-RU" sz="2800" dirty="0"/>
              <a:t>деятельности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2</a:t>
            </a:r>
            <a:r>
              <a:rPr lang="ru-RU" sz="2800" b="1" dirty="0"/>
              <a:t>. </a:t>
            </a:r>
            <a:r>
              <a:rPr lang="ru-RU" sz="2800" b="1" dirty="0" smtClean="0"/>
              <a:t>Инвестиционный:</a:t>
            </a:r>
          </a:p>
          <a:p>
            <a:pPr marL="0" indent="0">
              <a:buNone/>
            </a:pPr>
            <a:r>
              <a:rPr lang="ru-RU" sz="2800" dirty="0" smtClean="0"/>
              <a:t>Отражаются </a:t>
            </a:r>
            <a:r>
              <a:rPr lang="ru-RU" sz="2800" dirty="0"/>
              <a:t>все поступления (доходы) и </a:t>
            </a:r>
            <a:r>
              <a:rPr lang="ru-RU" sz="2800" dirty="0" smtClean="0"/>
              <a:t>выплаты </a:t>
            </a:r>
            <a:r>
              <a:rPr lang="ru-RU" sz="2800" dirty="0"/>
              <a:t>(расходы) связанные с приобретением и продажей активов: </a:t>
            </a:r>
            <a:r>
              <a:rPr lang="ru-RU" sz="2800" dirty="0" smtClean="0"/>
              <a:t>производственных</a:t>
            </a:r>
            <a:r>
              <a:rPr lang="ru-RU" sz="2800" dirty="0"/>
              <a:t>, финансовых, инвестиционных.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3</a:t>
            </a:r>
            <a:r>
              <a:rPr lang="ru-RU" sz="2800" b="1" dirty="0"/>
              <a:t>. </a:t>
            </a:r>
            <a:r>
              <a:rPr lang="ru-RU" sz="2800" b="1" dirty="0" smtClean="0"/>
              <a:t>Финансовый:</a:t>
            </a:r>
            <a:endParaRPr lang="ru-RU" sz="2800" b="1" dirty="0"/>
          </a:p>
          <a:p>
            <a:r>
              <a:rPr lang="ru-RU" sz="2800" dirty="0" smtClean="0"/>
              <a:t>операции </a:t>
            </a:r>
            <a:r>
              <a:rPr lang="ru-RU" sz="2800" dirty="0"/>
              <a:t>по привлечению и возврату капитала: получения и </a:t>
            </a:r>
            <a:r>
              <a:rPr lang="ru-RU" sz="2800" dirty="0" smtClean="0"/>
              <a:t>погашения займов </a:t>
            </a:r>
            <a:r>
              <a:rPr lang="ru-RU" sz="2800" dirty="0"/>
              <a:t>и процентов по ним, привлечения инвестиций, увеличения </a:t>
            </a:r>
            <a:r>
              <a:rPr lang="ru-RU" sz="2800" dirty="0" smtClean="0"/>
              <a:t>капитала,</a:t>
            </a:r>
          </a:p>
          <a:p>
            <a:r>
              <a:rPr lang="ru-RU" sz="2800" dirty="0" smtClean="0"/>
              <a:t>выплаты </a:t>
            </a:r>
            <a:r>
              <a:rPr lang="ru-RU" sz="2800" dirty="0"/>
              <a:t>дивидендов, </a:t>
            </a:r>
            <a:r>
              <a:rPr lang="ru-RU" sz="2800" dirty="0" smtClean="0"/>
              <a:t>размещение </a:t>
            </a:r>
            <a:r>
              <a:rPr lang="ru-RU" sz="2800" dirty="0"/>
              <a:t>ценных бумаг.</a:t>
            </a:r>
          </a:p>
        </p:txBody>
      </p:sp>
    </p:spTree>
    <p:extLst>
      <p:ext uri="{BB962C8B-B14F-4D97-AF65-F5344CB8AC3E}">
        <p14:creationId xmlns:p14="http://schemas.microsoft.com/office/powerpoint/2010/main" val="19892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041" y="554476"/>
            <a:ext cx="10856069" cy="4066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u="sng" dirty="0">
                <a:solidFill>
                  <a:srgbClr val="C00000"/>
                </a:solidFill>
              </a:rPr>
              <a:t>Цель</a:t>
            </a:r>
            <a:r>
              <a:rPr lang="ru-RU" sz="2800" b="1" dirty="0"/>
              <a:t> составления плана движения денежных средств </a:t>
            </a:r>
            <a:r>
              <a:rPr lang="ru-RU" sz="2800" b="1" dirty="0" smtClean="0"/>
              <a:t>-</a:t>
            </a:r>
            <a:endParaRPr lang="ru-RU" sz="2800" b="1" dirty="0"/>
          </a:p>
          <a:p>
            <a:pPr marL="0" indent="0" algn="just">
              <a:buNone/>
            </a:pPr>
            <a:r>
              <a:rPr lang="ru-RU" sz="2800" b="1" dirty="0" smtClean="0"/>
              <a:t>обеспечить </a:t>
            </a:r>
            <a:r>
              <a:rPr lang="ru-RU" sz="2800" b="1" u="sng" dirty="0" smtClean="0">
                <a:solidFill>
                  <a:srgbClr val="C00000"/>
                </a:solidFill>
              </a:rPr>
              <a:t>сбалансированность!</a:t>
            </a:r>
            <a:r>
              <a:rPr lang="ru-RU" sz="2800" b="1" u="sng" dirty="0" smtClean="0"/>
              <a:t> </a:t>
            </a:r>
            <a:r>
              <a:rPr lang="ru-RU" sz="2800" b="1" dirty="0"/>
              <a:t>поступления и расходования </a:t>
            </a:r>
            <a:r>
              <a:rPr lang="ru-RU" sz="2800" b="1" dirty="0" smtClean="0"/>
              <a:t>денежных </a:t>
            </a:r>
            <a:r>
              <a:rPr lang="ru-RU" sz="2800" b="1" dirty="0"/>
              <a:t>средств, а также определении финансовых потребностей проекта.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План </a:t>
            </a:r>
            <a:r>
              <a:rPr lang="ru-RU" sz="2800" b="1" dirty="0"/>
              <a:t>движения денежных средств позволяет определить </a:t>
            </a:r>
            <a:r>
              <a:rPr lang="ru-RU" sz="2800" b="1" dirty="0" smtClean="0"/>
              <a:t>динамику </a:t>
            </a:r>
            <a:r>
              <a:rPr lang="ru-RU" sz="2800" b="1" dirty="0"/>
              <a:t>поступления и расходования денежных средств на </a:t>
            </a:r>
            <a:r>
              <a:rPr lang="ru-RU" sz="2800" b="1" dirty="0" smtClean="0"/>
              <a:t>планируемый период.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Это </a:t>
            </a:r>
            <a:r>
              <a:rPr lang="ru-RU" sz="2800" b="1" dirty="0"/>
              <a:t>позволяет судить о </a:t>
            </a:r>
            <a:r>
              <a:rPr lang="ru-RU" sz="2800" b="1" u="sng" dirty="0" smtClean="0">
                <a:solidFill>
                  <a:srgbClr val="C00000"/>
                </a:solidFill>
              </a:rPr>
              <a:t>платежеспособности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предприятия/проекта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061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277" y="106804"/>
            <a:ext cx="11332723" cy="11624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Алгоритм проведения расчетов при составлении</a:t>
            </a:r>
            <a:br>
              <a:rPr lang="ru-RU" b="1" dirty="0"/>
            </a:br>
            <a:r>
              <a:rPr lang="ru-RU" b="1" dirty="0"/>
              <a:t>плана денежных потоков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77" y="1269260"/>
            <a:ext cx="7558391" cy="556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21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33" y="194554"/>
            <a:ext cx="11177081" cy="6313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ВАЖНО!!!  </a:t>
            </a:r>
            <a:r>
              <a:rPr lang="ru-RU" sz="3200" b="1" dirty="0" smtClean="0"/>
              <a:t>Учёт </a:t>
            </a:r>
            <a:r>
              <a:rPr lang="ru-RU" sz="3200" b="1" dirty="0"/>
              <a:t>поступлений и затрат происходит по </a:t>
            </a:r>
            <a:r>
              <a:rPr lang="ru-RU" sz="3200" b="1" u="sng" dirty="0">
                <a:solidFill>
                  <a:srgbClr val="C00000"/>
                </a:solidFill>
              </a:rPr>
              <a:t>времени их </a:t>
            </a:r>
            <a:r>
              <a:rPr lang="ru-RU" sz="3200" b="1" u="sng" dirty="0" smtClean="0">
                <a:solidFill>
                  <a:srgbClr val="C00000"/>
                </a:solidFill>
              </a:rPr>
              <a:t>возникновения</a:t>
            </a:r>
            <a:r>
              <a:rPr lang="ru-RU" sz="3200" b="1" dirty="0"/>
              <a:t>, </a:t>
            </a:r>
            <a:r>
              <a:rPr lang="ru-RU" sz="3200" b="1" dirty="0" smtClean="0"/>
              <a:t>т</a:t>
            </a:r>
            <a:r>
              <a:rPr lang="ru-RU" sz="3200" b="1" dirty="0"/>
              <a:t>. е. по времени когда они должны произойти в будущем</a:t>
            </a:r>
            <a:r>
              <a:rPr lang="ru-RU" sz="3200" b="1" dirty="0" smtClean="0"/>
              <a:t>.</a:t>
            </a:r>
          </a:p>
          <a:p>
            <a:pPr marL="0" indent="0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При описании операционной деятельности необходимо </a:t>
            </a:r>
            <a:r>
              <a:rPr lang="ru-RU" sz="3200" b="1" dirty="0" smtClean="0"/>
              <a:t>прогнозировать </a:t>
            </a:r>
            <a:r>
              <a:rPr lang="ru-RU" sz="3200" b="1" u="sng" dirty="0">
                <a:solidFill>
                  <a:srgbClr val="C00000"/>
                </a:solidFill>
              </a:rPr>
              <a:t>условия закупки </a:t>
            </a:r>
            <a:r>
              <a:rPr lang="ru-RU" sz="3200" b="1" dirty="0"/>
              <a:t>сырья и материалов и </a:t>
            </a:r>
            <a:r>
              <a:rPr lang="ru-RU" sz="3200" b="1" u="sng" dirty="0">
                <a:solidFill>
                  <a:srgbClr val="C00000"/>
                </a:solidFill>
              </a:rPr>
              <a:t>условия </a:t>
            </a:r>
            <a:r>
              <a:rPr lang="ru-RU" sz="3200" b="1" u="sng" dirty="0" smtClean="0">
                <a:solidFill>
                  <a:srgbClr val="C00000"/>
                </a:solidFill>
              </a:rPr>
              <a:t>реализации </a:t>
            </a:r>
            <a:r>
              <a:rPr lang="ru-RU" sz="3200" b="1" dirty="0" smtClean="0"/>
              <a:t>продукции</a:t>
            </a:r>
            <a:r>
              <a:rPr lang="ru-RU" sz="3200" b="1" dirty="0"/>
              <a:t>, такие как</a:t>
            </a:r>
            <a:r>
              <a:rPr lang="ru-RU" sz="3200" b="1" dirty="0" smtClean="0"/>
              <a:t>:</a:t>
            </a:r>
          </a:p>
          <a:p>
            <a:pPr marL="0" indent="0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 </a:t>
            </a:r>
            <a:r>
              <a:rPr lang="ru-RU" sz="3200" b="1" i="1" u="sng" dirty="0">
                <a:solidFill>
                  <a:srgbClr val="C00000"/>
                </a:solidFill>
              </a:rPr>
              <a:t>периодичность, предоплата, сроки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доставки,</a:t>
            </a:r>
          </a:p>
          <a:p>
            <a:pPr marL="0" indent="0" algn="ctr">
              <a:buNone/>
            </a:pPr>
            <a:r>
              <a:rPr lang="ru-RU" sz="3200" b="1" i="1" u="sng" dirty="0" smtClean="0">
                <a:solidFill>
                  <a:srgbClr val="C00000"/>
                </a:solidFill>
              </a:rPr>
              <a:t> минимальный </a:t>
            </a:r>
            <a:r>
              <a:rPr lang="ru-RU" sz="3200" b="1" i="1" u="sng" dirty="0">
                <a:solidFill>
                  <a:srgbClr val="C00000"/>
                </a:solidFill>
              </a:rPr>
              <a:t>объём партии и др.</a:t>
            </a:r>
          </a:p>
        </p:txBody>
      </p:sp>
    </p:spTree>
    <p:extLst>
      <p:ext uri="{BB962C8B-B14F-4D97-AF65-F5344CB8AC3E}">
        <p14:creationId xmlns:p14="http://schemas.microsoft.com/office/powerpoint/2010/main" val="11264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311" y="272375"/>
            <a:ext cx="11079804" cy="5817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Внимательно: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800" b="1" dirty="0" smtClean="0"/>
              <a:t>При </a:t>
            </a:r>
            <a:r>
              <a:rPr lang="ru-RU" sz="2800" b="1" dirty="0"/>
              <a:t>описании инвестиционных затрат необходимо </a:t>
            </a:r>
            <a:r>
              <a:rPr lang="ru-RU" sz="2800" b="1" dirty="0" smtClean="0"/>
              <a:t>использовать </a:t>
            </a:r>
            <a:r>
              <a:rPr lang="ru-RU" sz="2800" b="1" dirty="0" smtClean="0">
                <a:solidFill>
                  <a:srgbClr val="0070C0"/>
                </a:solidFill>
              </a:rPr>
              <a:t>не </a:t>
            </a:r>
            <a:r>
              <a:rPr lang="ru-RU" sz="2800" b="1" dirty="0">
                <a:solidFill>
                  <a:srgbClr val="0070C0"/>
                </a:solidFill>
              </a:rPr>
              <a:t>технический график </a:t>
            </a:r>
            <a:r>
              <a:rPr lang="ru-RU" sz="2800" b="1" dirty="0"/>
              <a:t>ввода активов, а </a:t>
            </a:r>
            <a:r>
              <a:rPr lang="ru-RU" sz="2800" b="1" u="sng" dirty="0">
                <a:solidFill>
                  <a:srgbClr val="C00000"/>
                </a:solidFill>
              </a:rPr>
              <a:t>график оплаты активов</a:t>
            </a:r>
            <a:r>
              <a:rPr lang="ru-RU" sz="2800" b="1" dirty="0"/>
              <a:t>, </a:t>
            </a:r>
            <a:r>
              <a:rPr lang="ru-RU" sz="2800" b="1" dirty="0" smtClean="0"/>
              <a:t>который </a:t>
            </a:r>
            <a:r>
              <a:rPr lang="ru-RU" sz="2800" b="1" dirty="0"/>
              <a:t>показывает реальную потребность в денежных средствах </a:t>
            </a:r>
            <a:r>
              <a:rPr lang="ru-RU" sz="2800" b="1" dirty="0" smtClean="0"/>
              <a:t>по времени.</a:t>
            </a:r>
            <a:endParaRPr lang="ru-RU" sz="2800" b="1" dirty="0"/>
          </a:p>
          <a:p>
            <a:pPr marL="457200" indent="-457200">
              <a:buAutoNum type="arabicPeriod"/>
            </a:pPr>
            <a:r>
              <a:rPr lang="ru-RU" sz="2800" b="1" dirty="0" smtClean="0"/>
              <a:t>!!! значение </a:t>
            </a:r>
            <a:r>
              <a:rPr lang="ru-RU" sz="2800" b="1" dirty="0"/>
              <a:t>показателя накопленного </a:t>
            </a:r>
            <a:r>
              <a:rPr lang="ru-RU" sz="2800" b="1" dirty="0" smtClean="0"/>
              <a:t>денежного </a:t>
            </a:r>
            <a:r>
              <a:rPr lang="ru-RU" sz="2800" b="1" dirty="0"/>
              <a:t>потока было </a:t>
            </a:r>
            <a:r>
              <a:rPr lang="ru-RU" sz="2800" b="1" u="sng" dirty="0">
                <a:solidFill>
                  <a:srgbClr val="C00000"/>
                </a:solidFill>
              </a:rPr>
              <a:t>всегда </a:t>
            </a:r>
            <a:r>
              <a:rPr lang="ru-RU" sz="2800" b="1" u="sng" dirty="0" smtClean="0">
                <a:solidFill>
                  <a:srgbClr val="C00000"/>
                </a:solidFill>
              </a:rPr>
              <a:t>положительным</a:t>
            </a:r>
            <a:r>
              <a:rPr lang="ru-RU" sz="2800" b="1" dirty="0"/>
              <a:t>,</a:t>
            </a: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70C0"/>
                </a:solidFill>
              </a:rPr>
              <a:t>этот показатель отражает </a:t>
            </a:r>
            <a:r>
              <a:rPr lang="ru-RU" sz="2800" b="1" u="sng" dirty="0">
                <a:solidFill>
                  <a:srgbClr val="0070C0"/>
                </a:solidFill>
              </a:rPr>
              <a:t>остаток средств на счетах </a:t>
            </a:r>
            <a:r>
              <a:rPr lang="ru-RU" sz="2800" b="1" u="sng" dirty="0" smtClean="0">
                <a:solidFill>
                  <a:srgbClr val="0070C0"/>
                </a:solidFill>
              </a:rPr>
              <a:t>предприятия,</a:t>
            </a: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70C0"/>
                </a:solidFill>
              </a:rPr>
              <a:t>он </a:t>
            </a:r>
            <a:r>
              <a:rPr lang="ru-RU" sz="2800" b="1" u="sng" dirty="0">
                <a:solidFill>
                  <a:srgbClr val="0070C0"/>
                </a:solidFill>
              </a:rPr>
              <a:t>не может </a:t>
            </a:r>
            <a:r>
              <a:rPr lang="ru-RU" sz="2800" b="1" u="sng" dirty="0" smtClean="0">
                <a:solidFill>
                  <a:srgbClr val="0070C0"/>
                </a:solidFill>
              </a:rPr>
              <a:t>быть отрицательным</a:t>
            </a:r>
            <a:endParaRPr lang="ru-RU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3. совокупный </a:t>
            </a:r>
            <a:r>
              <a:rPr lang="ru-RU" sz="2800" b="1" dirty="0"/>
              <a:t>денежный </a:t>
            </a:r>
            <a:r>
              <a:rPr lang="ru-RU" sz="2800" b="1" dirty="0" smtClean="0"/>
              <a:t>поток — </a:t>
            </a:r>
            <a:r>
              <a:rPr lang="ru-RU" sz="2800" b="1" dirty="0"/>
              <a:t>это </a:t>
            </a:r>
            <a:r>
              <a:rPr lang="ru-RU" sz="2800" b="1" u="sng" dirty="0">
                <a:solidFill>
                  <a:srgbClr val="C00000"/>
                </a:solidFill>
              </a:rPr>
              <a:t>не прибыль</a:t>
            </a:r>
            <a:r>
              <a:rPr lang="ru-RU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19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945" y="209145"/>
            <a:ext cx="9601200" cy="783077"/>
          </a:xfrm>
        </p:spPr>
        <p:txBody>
          <a:bodyPr/>
          <a:lstStyle/>
          <a:p>
            <a:r>
              <a:rPr lang="ru-RU" b="1" dirty="0"/>
              <a:t>Прогнозный </a:t>
            </a:r>
            <a:r>
              <a:rPr lang="ru-RU" b="1" dirty="0" smtClean="0"/>
              <a:t>баланс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039" y="1128408"/>
            <a:ext cx="11021438" cy="55058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Баланс</a:t>
            </a:r>
            <a:r>
              <a:rPr lang="ru-RU" sz="2800" b="1" dirty="0"/>
              <a:t> состоит из активов и пассивов, суммарные значения </a:t>
            </a:r>
            <a:r>
              <a:rPr lang="ru-RU" sz="2800" b="1" dirty="0" smtClean="0"/>
              <a:t>которых </a:t>
            </a:r>
            <a:r>
              <a:rPr lang="ru-RU" sz="2800" b="1" dirty="0"/>
              <a:t>должны быть </a:t>
            </a:r>
            <a:r>
              <a:rPr lang="ru-RU" sz="2800" b="1" dirty="0">
                <a:solidFill>
                  <a:srgbClr val="C00000"/>
                </a:solidFill>
              </a:rPr>
              <a:t>сбалансированы</a:t>
            </a:r>
            <a:r>
              <a:rPr lang="ru-RU" sz="2800" b="1" dirty="0"/>
              <a:t> (равны между собой</a:t>
            </a:r>
            <a:r>
              <a:rPr lang="ru-RU" sz="2800" b="1" dirty="0" smtClean="0"/>
              <a:t>).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Активы</a:t>
            </a:r>
            <a:r>
              <a:rPr lang="ru-RU" sz="2800" b="1" dirty="0"/>
              <a:t> </a:t>
            </a:r>
            <a:r>
              <a:rPr lang="ru-RU" sz="2800" b="1" dirty="0" smtClean="0"/>
              <a:t>— </a:t>
            </a:r>
            <a:r>
              <a:rPr lang="ru-RU" sz="2800" b="1" dirty="0"/>
              <a:t>это все то, что принадлежит </a:t>
            </a:r>
            <a:r>
              <a:rPr lang="ru-RU" sz="2800" b="1" dirty="0" smtClean="0"/>
              <a:t>предприятию.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Пассивы</a:t>
            </a:r>
            <a:r>
              <a:rPr lang="ru-RU" sz="2800" b="1" dirty="0" smtClean="0"/>
              <a:t> </a:t>
            </a:r>
            <a:r>
              <a:rPr lang="ru-RU" sz="2800" b="1" dirty="0"/>
              <a:t>— это </a:t>
            </a:r>
            <a:r>
              <a:rPr lang="ru-RU" sz="2800" b="1" dirty="0" smtClean="0"/>
              <a:t>денежные </a:t>
            </a:r>
            <a:r>
              <a:rPr lang="ru-RU" sz="2800" b="1" dirty="0"/>
              <a:t>обязательства перед кредиторами, показывающие, кому и </a:t>
            </a:r>
            <a:r>
              <a:rPr lang="ru-RU" sz="2800" b="1" dirty="0" smtClean="0"/>
              <a:t>сколько </a:t>
            </a:r>
            <a:r>
              <a:rPr lang="ru-RU" sz="2800" b="1" dirty="0"/>
              <a:t>предприятие должно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Величина собственного капитала </a:t>
            </a:r>
            <a:r>
              <a:rPr lang="ru-RU" b="1" dirty="0"/>
              <a:t>— </a:t>
            </a:r>
            <a:r>
              <a:rPr lang="ru-RU" sz="2800" b="1" dirty="0"/>
              <a:t>один из основных </a:t>
            </a:r>
            <a:r>
              <a:rPr lang="ru-RU" sz="2800" b="1" dirty="0" smtClean="0"/>
              <a:t>показателей</a:t>
            </a:r>
            <a:r>
              <a:rPr lang="ru-RU" sz="2800" b="1" dirty="0"/>
              <a:t>, по величине которого инвестор оценивает </a:t>
            </a:r>
            <a:r>
              <a:rPr lang="ru-RU" sz="2800" b="1" dirty="0" smtClean="0"/>
              <a:t>привлекательность участия </a:t>
            </a:r>
            <a:r>
              <a:rPr lang="ru-RU" sz="2800" b="1" dirty="0"/>
              <a:t>в проекте</a:t>
            </a:r>
            <a:r>
              <a:rPr lang="ru-RU" sz="2800" b="1" dirty="0" smtClean="0"/>
              <a:t>.</a:t>
            </a:r>
          </a:p>
          <a:p>
            <a:pPr marL="0" indent="0" algn="ctr">
              <a:buNone/>
            </a:pPr>
            <a:r>
              <a:rPr lang="ru-RU" sz="2800" b="1" dirty="0"/>
              <a:t>Величина, на которую сумма активов </a:t>
            </a:r>
            <a:r>
              <a:rPr lang="ru-RU" sz="2800" b="1" dirty="0" smtClean="0"/>
              <a:t>превышает </a:t>
            </a:r>
          </a:p>
          <a:p>
            <a:pPr marL="0" indent="0" algn="ctr">
              <a:buNone/>
            </a:pPr>
            <a:r>
              <a:rPr lang="ru-RU" sz="2800" b="1" dirty="0" smtClean="0"/>
              <a:t>текущие </a:t>
            </a:r>
            <a:r>
              <a:rPr lang="ru-RU" sz="2800" b="1" dirty="0"/>
              <a:t>и долгосрочные обязательства,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является собственным </a:t>
            </a:r>
            <a:r>
              <a:rPr lang="ru-RU" sz="2800" b="1" u="sng" dirty="0">
                <a:solidFill>
                  <a:srgbClr val="C00000"/>
                </a:solidFill>
              </a:rPr>
              <a:t>капиталом бизнеса</a:t>
            </a:r>
            <a:endParaRPr lang="ru-RU" sz="28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98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868" y="408561"/>
            <a:ext cx="10642060" cy="6089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>
                <a:solidFill>
                  <a:srgbClr val="C00000"/>
                </a:solidFill>
              </a:rPr>
              <a:t>Стартовый прогнозный баланс </a:t>
            </a:r>
            <a:r>
              <a:rPr lang="ru-RU" sz="2800" b="1" dirty="0"/>
              <a:t>составляется по </a:t>
            </a:r>
            <a:r>
              <a:rPr lang="ru-RU" sz="2800" b="1" dirty="0" smtClean="0"/>
              <a:t>укрупненной номенклатуре </a:t>
            </a:r>
            <a:r>
              <a:rPr lang="ru-RU" sz="2800" b="1" dirty="0"/>
              <a:t>статей, </a:t>
            </a:r>
            <a:endParaRPr lang="ru-RU" sz="2800" b="1" dirty="0" smtClean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2800" b="1" dirty="0" smtClean="0"/>
              <a:t>включает </a:t>
            </a:r>
            <a:r>
              <a:rPr lang="ru-RU" sz="2800" b="1" dirty="0"/>
              <a:t>в себя только </a:t>
            </a:r>
            <a:r>
              <a:rPr lang="ru-RU" sz="2800" b="1" dirty="0">
                <a:solidFill>
                  <a:srgbClr val="C00000"/>
                </a:solidFill>
              </a:rPr>
              <a:t>наиболее </a:t>
            </a:r>
            <a:r>
              <a:rPr lang="ru-RU" sz="2800" b="1" dirty="0" smtClean="0">
                <a:solidFill>
                  <a:srgbClr val="C00000"/>
                </a:solidFill>
              </a:rPr>
              <a:t>значимые </a:t>
            </a:r>
          </a:p>
          <a:p>
            <a:pPr marL="0" indent="0" algn="ctr">
              <a:buNone/>
            </a:pPr>
            <a:r>
              <a:rPr lang="ru-RU" sz="2800" b="1" dirty="0" smtClean="0"/>
              <a:t>для </a:t>
            </a:r>
            <a:r>
              <a:rPr lang="ru-RU" sz="2800" b="1" dirty="0"/>
              <a:t>будущего бизнеса статьи и агрегированные </a:t>
            </a:r>
            <a:r>
              <a:rPr lang="ru-RU" sz="2800" b="1" dirty="0" smtClean="0"/>
              <a:t>счета.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!!!Статьи активов </a:t>
            </a:r>
            <a:r>
              <a:rPr lang="ru-RU" sz="2800" b="1" dirty="0"/>
              <a:t>и пассивов составляются в </a:t>
            </a:r>
            <a:r>
              <a:rPr lang="ru-RU" sz="2800" b="1" u="sng" dirty="0">
                <a:solidFill>
                  <a:srgbClr val="C00000"/>
                </a:solidFill>
              </a:rPr>
              <a:t>порядке убывания </a:t>
            </a:r>
            <a:r>
              <a:rPr lang="ru-RU" sz="2800" b="1" u="sng" dirty="0" smtClean="0">
                <a:solidFill>
                  <a:srgbClr val="C00000"/>
                </a:solidFill>
              </a:rPr>
              <a:t>ликвидности активов </a:t>
            </a:r>
            <a:r>
              <a:rPr lang="ru-RU" sz="2800" b="1" u="sng" dirty="0">
                <a:solidFill>
                  <a:srgbClr val="C00000"/>
                </a:solidFill>
              </a:rPr>
              <a:t>и степени срочности </a:t>
            </a:r>
            <a:r>
              <a:rPr lang="ru-RU" sz="2800" b="1" u="sng" dirty="0" smtClean="0">
                <a:solidFill>
                  <a:srgbClr val="C00000"/>
                </a:solidFill>
              </a:rPr>
              <a:t>обязательств</a:t>
            </a:r>
          </a:p>
          <a:p>
            <a:pPr marL="0" indent="0" algn="ctr">
              <a:buNone/>
            </a:pPr>
            <a:endParaRPr lang="ru-RU" sz="28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0070C0"/>
                </a:solidFill>
              </a:rPr>
              <a:t>ШАГ - один </a:t>
            </a:r>
            <a:r>
              <a:rPr lang="ru-RU" sz="3600" b="1" u="sng" dirty="0">
                <a:solidFill>
                  <a:srgbClr val="0070C0"/>
                </a:solidFill>
              </a:rPr>
              <a:t>календарный месяц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972783" y="1352145"/>
            <a:ext cx="612843" cy="60311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18872"/>
            <a:ext cx="11283696" cy="841248"/>
          </a:xfrm>
        </p:spPr>
        <p:txBody>
          <a:bodyPr/>
          <a:lstStyle/>
          <a:p>
            <a:r>
              <a:rPr lang="ru-RU" dirty="0">
                <a:latin typeface="TimesNewRomanPSMT"/>
              </a:rPr>
              <a:t>правила составления финансового плана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3955" y="1746732"/>
            <a:ext cx="102321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r>
              <a:rPr lang="ru-RU" sz="2800" dirty="0"/>
              <a:t>. В</a:t>
            </a:r>
            <a:r>
              <a:rPr lang="ru-RU" sz="2800" dirty="0" smtClean="0"/>
              <a:t>озможность </a:t>
            </a:r>
            <a:r>
              <a:rPr lang="ru-RU" sz="2800" dirty="0"/>
              <a:t>пересмотра запланированных показателей по</a:t>
            </a:r>
          </a:p>
          <a:p>
            <a:r>
              <a:rPr lang="ru-RU" sz="2800" dirty="0"/>
              <a:t>мере их </a:t>
            </a:r>
            <a:r>
              <a:rPr lang="ru-RU" sz="2800" dirty="0" smtClean="0"/>
              <a:t>достижения.</a:t>
            </a:r>
          </a:p>
          <a:p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. </a:t>
            </a:r>
            <a:r>
              <a:rPr lang="ru-RU" sz="2800" dirty="0" smtClean="0"/>
              <a:t>Обязательное наличие запаса денежных средств у компании.</a:t>
            </a:r>
          </a:p>
          <a:p>
            <a:endParaRPr lang="ru-RU" sz="2800" dirty="0"/>
          </a:p>
          <a:p>
            <a:r>
              <a:rPr lang="ru-RU" sz="2800" dirty="0"/>
              <a:t>3. При привлечении дополнительных финансовых ресурсов </a:t>
            </a:r>
            <a:r>
              <a:rPr lang="ru-RU" sz="2800" dirty="0" smtClean="0"/>
              <a:t>необходимо </a:t>
            </a:r>
            <a:r>
              <a:rPr lang="ru-RU" sz="2800" dirty="0"/>
              <a:t>придерживаться принципа соответствия.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. </a:t>
            </a:r>
            <a:r>
              <a:rPr lang="ru-RU" sz="2800" dirty="0" smtClean="0"/>
              <a:t>Одной </a:t>
            </a:r>
            <a:r>
              <a:rPr lang="ru-RU" sz="2800" dirty="0"/>
              <a:t>из стадий финансового планирования является </a:t>
            </a:r>
            <a:r>
              <a:rPr lang="ru-RU" sz="2800" dirty="0" smtClean="0"/>
              <a:t>финансовый анализ, в том числе платежеспособности </a:t>
            </a:r>
            <a:r>
              <a:rPr lang="ru-RU" sz="2800" dirty="0"/>
              <a:t>компании. </a:t>
            </a:r>
          </a:p>
        </p:txBody>
      </p:sp>
    </p:spTree>
    <p:extLst>
      <p:ext uri="{BB962C8B-B14F-4D97-AF65-F5344CB8AC3E}">
        <p14:creationId xmlns:p14="http://schemas.microsoft.com/office/powerpoint/2010/main" val="313036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3506" y="437744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ПРОГНОЗНЫЙ БАЛАНС</a:t>
            </a:r>
            <a:endParaRPr lang="ru-RU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8" y="1234096"/>
            <a:ext cx="8874260" cy="443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9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8215572" y="4595740"/>
            <a:ext cx="2818311" cy="546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ПРОГНОЗНЫЙ БАЛАНС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8170" y="1481722"/>
            <a:ext cx="2258568" cy="8495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ПРИОРИТЕТНЫЕ ИСТОЧНИКИ ФИНАНСИРОВАНИЯ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5572" y="1475995"/>
            <a:ext cx="2818311" cy="603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ПЛАН ИНЕСТИЦИЙ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55666" y="3049138"/>
            <a:ext cx="2834763" cy="619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ПЛАН ДВИЖЕНИЯ ДЕНЕЖНЫХ СРЕДСТВ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16832" y="2529049"/>
            <a:ext cx="2258568" cy="8610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ПЛАН ПРОИЗВОДСТВА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16832" y="3689884"/>
            <a:ext cx="2258568" cy="1179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ПЛАН СЕБЕСТОИМОСТИ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95267" y="2302059"/>
            <a:ext cx="2838616" cy="5176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КРЕДИТНЫЙ ПЛАН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189531" y="3883595"/>
            <a:ext cx="2818311" cy="546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ПЛАН ПРИБЫЛЕЙ И УБЫТКОВ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90473" y="71424"/>
            <a:ext cx="2779774" cy="11391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1. ИДЕЯ И КЛЮЧЕВЫЕ ПАРАМЕТРЫ ПРОЕКТА</a:t>
            </a:r>
            <a:endParaRPr lang="ru-RU" sz="1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98167" y="92351"/>
            <a:ext cx="2624327" cy="11391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3. ТЕХНОЛОГИЯ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/>
              <a:t>ТЕХ ПРОЦЕСС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/>
              <a:t>ПЕРЕЧЕНЬ НЕОБХОДИМОГО ОБОРУДОВАНИЯ</a:t>
            </a:r>
            <a:endParaRPr lang="ru-RU" sz="12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40180" y="1371735"/>
            <a:ext cx="2880359" cy="11260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8. ИСТОЧНИКИ ФИНАНСИРОВАНИЯ:</a:t>
            </a:r>
          </a:p>
          <a:p>
            <a:pPr algn="ctr"/>
            <a:r>
              <a:rPr lang="ru-RU" sz="1200" b="1" dirty="0" smtClean="0"/>
              <a:t>-СОБСТВЕННЫЕ</a:t>
            </a:r>
          </a:p>
          <a:p>
            <a:pPr algn="ctr"/>
            <a:r>
              <a:rPr lang="ru-RU" sz="1200" b="1" dirty="0" smtClean="0"/>
              <a:t>-ЗАЕМНЫЕ</a:t>
            </a:r>
          </a:p>
          <a:p>
            <a:pPr algn="ctr"/>
            <a:r>
              <a:rPr lang="ru-RU" sz="1200" b="1" dirty="0" smtClean="0"/>
              <a:t>-ПРОЧИЕ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52174" y="2700922"/>
            <a:ext cx="2880359" cy="1425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2. ИССЛЕДОВАНИЕ РЫНКА:</a:t>
            </a:r>
          </a:p>
          <a:p>
            <a:pPr algn="ctr"/>
            <a:r>
              <a:rPr lang="ru-RU" sz="1200" b="1" dirty="0" smtClean="0"/>
              <a:t>-СПРОС/ПРЕДЛОЖЕНИЕ</a:t>
            </a:r>
          </a:p>
          <a:p>
            <a:pPr algn="ctr"/>
            <a:r>
              <a:rPr lang="ru-RU" sz="1200" b="1" dirty="0" smtClean="0"/>
              <a:t>-ЕМКОСТЬ</a:t>
            </a:r>
          </a:p>
          <a:p>
            <a:pPr algn="ctr"/>
            <a:r>
              <a:rPr lang="ru-RU" sz="1200" b="1" dirty="0" smtClean="0"/>
              <a:t>-ХАРАКТЕРИСТИКА КОНКУРЕНТОВ/ПОКУПАТЕЛЕЙ/</a:t>
            </a:r>
          </a:p>
          <a:p>
            <a:pPr algn="ctr"/>
            <a:r>
              <a:rPr lang="ru-RU" sz="1200" b="1" dirty="0" smtClean="0"/>
              <a:t>ПОСТАВЩИКОВ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71599" y="4646676"/>
            <a:ext cx="2880359" cy="1425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5. МАТЕРИАЛЬНЫЕ ЗАТРАТЫ</a:t>
            </a:r>
          </a:p>
          <a:p>
            <a:pPr algn="ctr"/>
            <a:r>
              <a:rPr lang="ru-RU" sz="1200" b="1" dirty="0" smtClean="0"/>
              <a:t>-СЫРЬЕ/ПОЛУФАБРИКАТЫ/…</a:t>
            </a:r>
          </a:p>
          <a:p>
            <a:pPr algn="ctr"/>
            <a:r>
              <a:rPr lang="ru-RU" sz="1200" b="1" dirty="0" smtClean="0"/>
              <a:t>-ГСМ/ЭЛЕКТРОЭНЕРГИЯ</a:t>
            </a:r>
          </a:p>
          <a:p>
            <a:pPr algn="ctr"/>
            <a:r>
              <a:rPr lang="ru-RU" sz="1200" b="1" dirty="0" smtClean="0"/>
              <a:t>-И Т.Д.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963886" y="5169284"/>
            <a:ext cx="2280379" cy="1425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6. КАДРЫ</a:t>
            </a:r>
          </a:p>
          <a:p>
            <a:pPr algn="ctr"/>
            <a:r>
              <a:rPr lang="ru-RU" sz="1200" b="1" dirty="0" smtClean="0"/>
              <a:t>-ЧИСЛЕННОСТЬ И СОСТАВ</a:t>
            </a:r>
          </a:p>
          <a:p>
            <a:pPr algn="ctr"/>
            <a:r>
              <a:rPr lang="ru-RU" sz="1200" b="1" dirty="0" smtClean="0"/>
              <a:t>-КВАЛИФИКАЦИЯ</a:t>
            </a:r>
          </a:p>
          <a:p>
            <a:pPr algn="ctr"/>
            <a:r>
              <a:rPr lang="ru-RU" sz="1200" b="1" dirty="0" smtClean="0"/>
              <a:t>-ЗАРПЛАТА</a:t>
            </a:r>
          </a:p>
          <a:p>
            <a:pPr algn="ctr"/>
            <a:r>
              <a:rPr lang="ru-RU" sz="1200" b="1" dirty="0" smtClean="0"/>
              <a:t>-УСЛОВИЯ НАЙМА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199120" y="92351"/>
            <a:ext cx="2834764" cy="11391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4. МЕСТОРАСПОЛОЖЕНИЕ: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/>
              <a:t>ТРЕБОВАНИЯ К ПОМЕЩЕНИЮ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/>
              <a:t>ВАРИАНТЫ РАЗМЕЩЕНИЯ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/>
              <a:t>СПОСОБЫ ПРИОБРЕТЕНИЯ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475400" y="5169284"/>
            <a:ext cx="2117028" cy="1425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7. РЕАЛИЗАЦИЯ:</a:t>
            </a:r>
          </a:p>
          <a:p>
            <a:pPr algn="ctr"/>
            <a:r>
              <a:rPr lang="ru-RU" sz="1200" b="1" dirty="0" smtClean="0"/>
              <a:t>-КАНАЛЫ СБЫТА</a:t>
            </a:r>
          </a:p>
          <a:p>
            <a:pPr algn="ctr"/>
            <a:r>
              <a:rPr lang="ru-RU" sz="1200" b="1" dirty="0" smtClean="0"/>
              <a:t>-РЕКЛАМА И ПРОДВИЖЕНИЕ</a:t>
            </a:r>
          </a:p>
          <a:p>
            <a:pPr algn="ctr"/>
            <a:r>
              <a:rPr lang="ru-RU" sz="1200" b="1" dirty="0" smtClean="0"/>
              <a:t>-ТРАНСПОРТИРОВКА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817966" y="5200838"/>
            <a:ext cx="2302636" cy="1425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9. ОГРАНИЧЕНИЯ:</a:t>
            </a:r>
          </a:p>
          <a:p>
            <a:pPr algn="ctr"/>
            <a:r>
              <a:rPr lang="ru-RU" sz="1200" b="1" dirty="0" smtClean="0"/>
              <a:t>-ЗАКОНОДАТЕЛЬСТВО</a:t>
            </a:r>
          </a:p>
          <a:p>
            <a:pPr algn="ctr"/>
            <a:r>
              <a:rPr lang="ru-RU" sz="1200" b="1" dirty="0" smtClean="0"/>
              <a:t>-НАЛОГИ</a:t>
            </a:r>
          </a:p>
          <a:p>
            <a:pPr algn="ctr"/>
            <a:r>
              <a:rPr lang="ru-RU" sz="1200" b="1" dirty="0" smtClean="0"/>
              <a:t>-ТРЕБОВАНИЯ УЧРЕЖДЕНИЙ И СЛУЖБ</a:t>
            </a:r>
          </a:p>
        </p:txBody>
      </p:sp>
      <p:cxnSp>
        <p:nvCxnSpPr>
          <p:cNvPr id="25" name="Прямая со стрелкой 24"/>
          <p:cNvCxnSpPr>
            <a:stCxn id="16" idx="2"/>
          </p:cNvCxnSpPr>
          <p:nvPr/>
        </p:nvCxnSpPr>
        <p:spPr>
          <a:xfrm>
            <a:off x="6510331" y="1231467"/>
            <a:ext cx="2587016" cy="383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9191979" y="1235161"/>
            <a:ext cx="585172" cy="3870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3"/>
          </p:cNvCxnSpPr>
          <p:nvPr/>
        </p:nvCxnSpPr>
        <p:spPr>
          <a:xfrm>
            <a:off x="7486738" y="1906500"/>
            <a:ext cx="789515" cy="2826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383031" y="2079957"/>
            <a:ext cx="34670" cy="130046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9015070" y="2825911"/>
            <a:ext cx="8838" cy="27262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444730" y="2068634"/>
            <a:ext cx="8838" cy="27262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9011874" y="3628015"/>
            <a:ext cx="6391" cy="28491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4" idx="1"/>
          </p:cNvCxnSpPr>
          <p:nvPr/>
        </p:nvCxnSpPr>
        <p:spPr>
          <a:xfrm>
            <a:off x="7466433" y="2760078"/>
            <a:ext cx="723098" cy="1396733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7475400" y="4244242"/>
            <a:ext cx="740172" cy="5659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475400" y="2198498"/>
            <a:ext cx="714131" cy="2081173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5" idx="3"/>
          </p:cNvCxnSpPr>
          <p:nvPr/>
        </p:nvCxnSpPr>
        <p:spPr>
          <a:xfrm>
            <a:off x="4270247" y="640982"/>
            <a:ext cx="1085524" cy="8693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7" idx="3"/>
          </p:cNvCxnSpPr>
          <p:nvPr/>
        </p:nvCxnSpPr>
        <p:spPr>
          <a:xfrm>
            <a:off x="4320539" y="1934761"/>
            <a:ext cx="925977" cy="957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332533" y="3169758"/>
            <a:ext cx="865634" cy="3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4270247" y="4796982"/>
            <a:ext cx="1693094" cy="494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6104075" y="4779376"/>
            <a:ext cx="0" cy="5123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 flipV="1">
            <a:off x="6390411" y="4779376"/>
            <a:ext cx="1485415" cy="5123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 flipV="1">
            <a:off x="10353118" y="4461109"/>
            <a:ext cx="1369474" cy="7397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11114427" y="1309397"/>
            <a:ext cx="966666" cy="35595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ПОКАЗАТЕЛИ ЭФФЕКТИВНОСТИ ПРОЕКТА</a:t>
            </a:r>
            <a:endParaRPr lang="ru-RU" sz="1200" b="1" dirty="0" smtClean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7510368" y="1892171"/>
            <a:ext cx="1255788" cy="272265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0856675" y="3658043"/>
            <a:ext cx="1" cy="97266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10134394" y="4228176"/>
            <a:ext cx="2" cy="45699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6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104" y="201168"/>
            <a:ext cx="9601200" cy="594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инвестиций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104" y="1216152"/>
            <a:ext cx="10863072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Объектом инвестирования выступает </a:t>
            </a:r>
            <a:r>
              <a:rPr lang="ru-RU" b="1" dirty="0"/>
              <a:t>имущественный </a:t>
            </a:r>
            <a:r>
              <a:rPr lang="ru-RU" b="1" dirty="0" smtClean="0"/>
              <a:t>потенциал </a:t>
            </a:r>
            <a:r>
              <a:rPr lang="ru-RU" dirty="0" smtClean="0"/>
              <a:t>предприятия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157" y="1664208"/>
            <a:ext cx="9356761" cy="468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3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51916"/>
              </p:ext>
            </p:extLst>
          </p:nvPr>
        </p:nvGraphicFramePr>
        <p:xfrm>
          <a:off x="1009396" y="3720846"/>
          <a:ext cx="9429750" cy="28392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8360">
                  <a:extLst>
                    <a:ext uri="{9D8B030D-6E8A-4147-A177-3AD203B41FA5}">
                      <a16:colId xmlns:a16="http://schemas.microsoft.com/office/drawing/2014/main" val="3075221933"/>
                    </a:ext>
                  </a:extLst>
                </a:gridCol>
                <a:gridCol w="4107273">
                  <a:extLst>
                    <a:ext uri="{9D8B030D-6E8A-4147-A177-3AD203B41FA5}">
                      <a16:colId xmlns:a16="http://schemas.microsoft.com/office/drawing/2014/main" val="1377407620"/>
                    </a:ext>
                  </a:extLst>
                </a:gridCol>
                <a:gridCol w="1068311">
                  <a:extLst>
                    <a:ext uri="{9D8B030D-6E8A-4147-A177-3AD203B41FA5}">
                      <a16:colId xmlns:a16="http://schemas.microsoft.com/office/drawing/2014/main" val="599616698"/>
                    </a:ext>
                  </a:extLst>
                </a:gridCol>
                <a:gridCol w="1893072">
                  <a:extLst>
                    <a:ext uri="{9D8B030D-6E8A-4147-A177-3AD203B41FA5}">
                      <a16:colId xmlns:a16="http://schemas.microsoft.com/office/drawing/2014/main" val="1494480116"/>
                    </a:ext>
                  </a:extLst>
                </a:gridCol>
                <a:gridCol w="1982734">
                  <a:extLst>
                    <a:ext uri="{9D8B030D-6E8A-4147-A177-3AD203B41FA5}">
                      <a16:colId xmlns:a16="http://schemas.microsoft.com/office/drawing/2014/main" val="439285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№п</a:t>
                      </a:r>
                      <a:r>
                        <a:rPr lang="en-US" sz="1400" b="1" dirty="0">
                          <a:effectLst/>
                        </a:rPr>
                        <a:t>/</a:t>
                      </a:r>
                      <a:r>
                        <a:rPr lang="en-GB" sz="1400" b="1" dirty="0">
                          <a:effectLst/>
                        </a:rPr>
                        <a:t>п</a:t>
                      </a:r>
                      <a:endParaRPr lang="ru-RU" sz="10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Наименование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Кол-во</a:t>
                      </a:r>
                      <a:r>
                        <a:rPr lang="en-GB" sz="1800" b="1" dirty="0">
                          <a:effectLst/>
                        </a:rPr>
                        <a:t>,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ед</a:t>
                      </a:r>
                      <a:r>
                        <a:rPr lang="en-GB" sz="1800" b="1" dirty="0">
                          <a:effectLst/>
                        </a:rPr>
                        <a:t>.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Цена,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тыс. руб. с НДС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Стоимость, тыс. руб.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1184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Саженцы всего, в том числе: 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7980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100,0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798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4533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Флорина</a:t>
                      </a:r>
                      <a:r>
                        <a:rPr lang="en-GB" sz="1800" b="1" dirty="0">
                          <a:effectLst/>
                        </a:rPr>
                        <a:t> (20%)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1596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100,0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159,6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470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Либерти (60%)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4788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100,0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478,8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76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Золотой поток (20%)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1596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100,0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159,6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3902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ИТОГО (с учетом 5% страхового запаса):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8379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100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837,9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58964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63560"/>
              </p:ext>
            </p:extLst>
          </p:nvPr>
        </p:nvGraphicFramePr>
        <p:xfrm>
          <a:off x="1009396" y="275082"/>
          <a:ext cx="8555227" cy="32209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0015">
                  <a:extLst>
                    <a:ext uri="{9D8B030D-6E8A-4147-A177-3AD203B41FA5}">
                      <a16:colId xmlns:a16="http://schemas.microsoft.com/office/drawing/2014/main" val="2740004781"/>
                    </a:ext>
                  </a:extLst>
                </a:gridCol>
                <a:gridCol w="6003508">
                  <a:extLst>
                    <a:ext uri="{9D8B030D-6E8A-4147-A177-3AD203B41FA5}">
                      <a16:colId xmlns:a16="http://schemas.microsoft.com/office/drawing/2014/main" val="2641005426"/>
                    </a:ext>
                  </a:extLst>
                </a:gridCol>
                <a:gridCol w="1911704">
                  <a:extLst>
                    <a:ext uri="{9D8B030D-6E8A-4147-A177-3AD203B41FA5}">
                      <a16:colId xmlns:a16="http://schemas.microsoft.com/office/drawing/2014/main" val="3517145298"/>
                    </a:ext>
                  </a:extLst>
                </a:gridCol>
              </a:tblGrid>
              <a:tr h="64751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№п</a:t>
                      </a:r>
                      <a:r>
                        <a:rPr lang="en-US" sz="1800" b="1">
                          <a:effectLst/>
                        </a:rPr>
                        <a:t>/</a:t>
                      </a:r>
                      <a:r>
                        <a:rPr lang="en-GB" sz="1800" b="1">
                          <a:effectLst/>
                        </a:rPr>
                        <a:t>п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Стоимость, тыс. руб.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274295"/>
                  </a:ext>
                </a:extLst>
              </a:tr>
              <a:tr h="64751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Приобретение саженцев (</a:t>
                      </a:r>
                      <a:r>
                        <a:rPr lang="ru-RU" sz="1800" b="1">
                          <a:effectLst/>
                        </a:rPr>
                        <a:t>+</a:t>
                      </a:r>
                      <a:r>
                        <a:rPr lang="en-GB" sz="1800" b="1">
                          <a:effectLst/>
                        </a:rPr>
                        <a:t>страховой фонд 5%)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837,9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667924"/>
                  </a:ext>
                </a:extLst>
              </a:tr>
              <a:tr h="64751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Капитальные затраты на закладку и уход за многолетними насаждениями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9</a:t>
                      </a:r>
                      <a:r>
                        <a:rPr lang="ru-RU" sz="1800" b="1">
                          <a:effectLst/>
                        </a:rPr>
                        <a:t>28</a:t>
                      </a:r>
                      <a:r>
                        <a:rPr lang="en-GB" sz="1800" b="1">
                          <a:effectLst/>
                        </a:rPr>
                        <a:t>,8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021897"/>
                  </a:ext>
                </a:extLst>
              </a:tr>
              <a:tr h="64751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Приобретение сельскохозяйственной техники и оборудования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3855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7905613"/>
                  </a:ext>
                </a:extLst>
              </a:tr>
              <a:tr h="309362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Сооружения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387,5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763719"/>
                  </a:ext>
                </a:extLst>
              </a:tr>
              <a:tr h="30936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ИТОГО: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6009,2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09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02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11053"/>
              </p:ext>
            </p:extLst>
          </p:nvPr>
        </p:nvGraphicFramePr>
        <p:xfrm>
          <a:off x="1128268" y="166302"/>
          <a:ext cx="9441180" cy="2313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370491588"/>
                    </a:ext>
                  </a:extLst>
                </a:gridCol>
                <a:gridCol w="4719955">
                  <a:extLst>
                    <a:ext uri="{9D8B030D-6E8A-4147-A177-3AD203B41FA5}">
                      <a16:colId xmlns:a16="http://schemas.microsoft.com/office/drawing/2014/main" val="184176165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31719530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786108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№п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en-GB" sz="1400">
                          <a:effectLst/>
                        </a:rPr>
                        <a:t>п</a:t>
                      </a:r>
                      <a:endParaRPr lang="ru-RU" sz="100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Наименование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Затраты, тыс. руб.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Период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707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Подготовка почвы и закладка сада (2014 г.)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5</a:t>
                      </a:r>
                      <a:r>
                        <a:rPr lang="ru-RU" sz="1800" b="1">
                          <a:effectLst/>
                        </a:rPr>
                        <a:t>96</a:t>
                      </a:r>
                      <a:r>
                        <a:rPr lang="en-GB" sz="1800" b="1">
                          <a:effectLst/>
                        </a:rPr>
                        <a:t>,7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Июль-ноябрь  2014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071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Уход за однолетним садом (2015г.)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130,6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2015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637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Уход за двухлетним садом (2016 г.)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201,5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2016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535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ИТОГО: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9</a:t>
                      </a:r>
                      <a:r>
                        <a:rPr lang="ru-RU" sz="1800" b="1" dirty="0">
                          <a:effectLst/>
                        </a:rPr>
                        <a:t>28</a:t>
                      </a:r>
                      <a:r>
                        <a:rPr lang="en-GB" sz="1800" b="1" dirty="0">
                          <a:effectLst/>
                        </a:rPr>
                        <a:t>,8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32755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85324"/>
              </p:ext>
            </p:extLst>
          </p:nvPr>
        </p:nvGraphicFramePr>
        <p:xfrm>
          <a:off x="1128268" y="2283919"/>
          <a:ext cx="8520769" cy="46619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44677">
                  <a:extLst>
                    <a:ext uri="{9D8B030D-6E8A-4147-A177-3AD203B41FA5}">
                      <a16:colId xmlns:a16="http://schemas.microsoft.com/office/drawing/2014/main" val="2334217319"/>
                    </a:ext>
                  </a:extLst>
                </a:gridCol>
                <a:gridCol w="4305859">
                  <a:extLst>
                    <a:ext uri="{9D8B030D-6E8A-4147-A177-3AD203B41FA5}">
                      <a16:colId xmlns:a16="http://schemas.microsoft.com/office/drawing/2014/main" val="3054441826"/>
                    </a:ext>
                  </a:extLst>
                </a:gridCol>
                <a:gridCol w="695147">
                  <a:extLst>
                    <a:ext uri="{9D8B030D-6E8A-4147-A177-3AD203B41FA5}">
                      <a16:colId xmlns:a16="http://schemas.microsoft.com/office/drawing/2014/main" val="4127755837"/>
                    </a:ext>
                  </a:extLst>
                </a:gridCol>
                <a:gridCol w="1614480">
                  <a:extLst>
                    <a:ext uri="{9D8B030D-6E8A-4147-A177-3AD203B41FA5}">
                      <a16:colId xmlns:a16="http://schemas.microsoft.com/office/drawing/2014/main" val="2411009700"/>
                    </a:ext>
                  </a:extLst>
                </a:gridCol>
                <a:gridCol w="1560606">
                  <a:extLst>
                    <a:ext uri="{9D8B030D-6E8A-4147-A177-3AD203B41FA5}">
                      <a16:colId xmlns:a16="http://schemas.microsoft.com/office/drawing/2014/main" val="2475835234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№п</a:t>
                      </a:r>
                      <a:r>
                        <a:rPr lang="en-US" sz="1400" b="1">
                          <a:effectLst/>
                        </a:rPr>
                        <a:t>/</a:t>
                      </a:r>
                      <a:r>
                        <a:rPr lang="en-GB" sz="1400" b="1">
                          <a:effectLst/>
                        </a:rPr>
                        <a:t>п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Наименование</a:t>
                      </a:r>
                      <a:endParaRPr lang="ru-RU" sz="10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Кол-во,</a:t>
                      </a:r>
                      <a:endParaRPr lang="ru-RU" sz="1000" b="1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ед.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Цена,</a:t>
                      </a:r>
                      <a:endParaRPr lang="ru-RU" sz="1000" b="1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тыс. руб. с НДС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Стоимость, тыс. руб.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402254627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Трактор колесный МТЗ-892 с ВОМ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700,0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700,0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127636257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Сеялка зернотравяная СЗТ-3,6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420,2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420,2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764540866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Борона дисковая тяжелая БДТ-3,0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217,3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217,3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2011543689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Прицеп 2ПТС-4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199,0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199,0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417534812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Ямокопатель КЯУ-100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160,0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160,0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028054884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Фреза ФА-0,76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178,0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178,0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2713858413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Машина универсальная поливомоечная ПМ-3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327,0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327,0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986131289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Контейнеровоз ВУК-3-01 с порталом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301,0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602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852956373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Косилка ротационная навесная КРН-3,5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115,0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115,0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2652394410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Культиватор КПС-4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112,3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112,3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1358582246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Опрыскиватель прицепной вентиляторный ОПВ-1200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89,0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89,0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1405145961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Система капельного орошения СКО-10 и фильтр ФОГ-120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r>
                        <a:rPr lang="en-GB" sz="1400" b="1">
                          <a:effectLst/>
                        </a:rPr>
                        <a:t>45,2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r>
                        <a:rPr lang="en-GB" sz="1400" b="1">
                          <a:effectLst/>
                        </a:rPr>
                        <a:t>45,2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215584114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14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Погрузчик ПКУ-0,8 (КУН-10)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90,0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90,0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2599864780"/>
                  </a:ext>
                </a:extLst>
              </a:tr>
              <a:tr h="223837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ИТОГО: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3554,00</a:t>
                      </a:r>
                      <a:endParaRPr lang="ru-RU" sz="10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3855,00</a:t>
                      </a:r>
                      <a:endParaRPr lang="ru-RU" sz="10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2563" marR="62563" marT="0" marB="0"/>
                </a:tc>
                <a:extLst>
                  <a:ext uri="{0D108BD9-81ED-4DB2-BD59-A6C34878D82A}">
                    <a16:rowId xmlns:a16="http://schemas.microsoft.com/office/drawing/2014/main" val="301721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92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36466"/>
              </p:ext>
            </p:extLst>
          </p:nvPr>
        </p:nvGraphicFramePr>
        <p:xfrm>
          <a:off x="1003554" y="336042"/>
          <a:ext cx="9441180" cy="1682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1939460544"/>
                    </a:ext>
                  </a:extLst>
                </a:gridCol>
                <a:gridCol w="4719955">
                  <a:extLst>
                    <a:ext uri="{9D8B030D-6E8A-4147-A177-3AD203B41FA5}">
                      <a16:colId xmlns:a16="http://schemas.microsoft.com/office/drawing/2014/main" val="22724769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2005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496002823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3150263625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5945159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№п</a:t>
                      </a:r>
                      <a:r>
                        <a:rPr lang="en-US" sz="1600" b="1">
                          <a:effectLst/>
                        </a:rPr>
                        <a:t>/</a:t>
                      </a:r>
                      <a:r>
                        <a:rPr lang="en-GB" sz="1600" b="1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Наименование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Кол-во,</a:t>
                      </a:r>
                      <a:endParaRPr lang="ru-RU" sz="1050" b="1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ед.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Цена,</a:t>
                      </a:r>
                      <a:endParaRPr lang="ru-RU" sz="1050" b="1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тыс. руб. с НДС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Стоимость, тыс. руб.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Период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786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Тентовый ангар 250 кв. м. с монтажом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387,5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387,5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Апрель 201</a:t>
                      </a: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248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ИТОГО: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387,5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387,5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29483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06974"/>
              </p:ext>
            </p:extLst>
          </p:nvPr>
        </p:nvGraphicFramePr>
        <p:xfrm>
          <a:off x="1003554" y="1754886"/>
          <a:ext cx="942975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8389789"/>
                    </a:ext>
                  </a:extLst>
                </a:gridCol>
                <a:gridCol w="5177155">
                  <a:extLst>
                    <a:ext uri="{9D8B030D-6E8A-4147-A177-3AD203B41FA5}">
                      <a16:colId xmlns:a16="http://schemas.microsoft.com/office/drawing/2014/main" val="1097651434"/>
                    </a:ext>
                  </a:extLst>
                </a:gridCol>
                <a:gridCol w="1534795">
                  <a:extLst>
                    <a:ext uri="{9D8B030D-6E8A-4147-A177-3AD203B41FA5}">
                      <a16:colId xmlns:a16="http://schemas.microsoft.com/office/drawing/2014/main" val="149377718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1109401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№п</a:t>
                      </a:r>
                      <a:r>
                        <a:rPr lang="en-US" sz="1600" b="1" dirty="0">
                          <a:effectLst/>
                        </a:rPr>
                        <a:t>/</a:t>
                      </a:r>
                      <a:r>
                        <a:rPr lang="en-GB" sz="1600" b="1" dirty="0">
                          <a:effectLst/>
                        </a:rPr>
                        <a:t>п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Наименование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Стоимость, </a:t>
                      </a:r>
                      <a:endParaRPr lang="ru-RU" sz="1050" b="1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тыс. руб.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Период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426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Внесениео рганических удобрений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408</a:t>
                      </a:r>
                      <a:r>
                        <a:rPr lang="ru-RU" sz="1600" b="1">
                          <a:effectLst/>
                        </a:rPr>
                        <a:t>,0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июль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98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Внесение минеральных удобрений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25,6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июль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982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Оплата труда трактористов-машинистов и рабочих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107</a:t>
                      </a:r>
                      <a:r>
                        <a:rPr lang="en-GB" sz="1600" b="1">
                          <a:effectLst/>
                        </a:rPr>
                        <a:t>,8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июль-ноябрь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656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ГСМ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55,3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июль-ноябрь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395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ИТОГО: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r>
                        <a:rPr lang="ru-RU" sz="1600" b="1">
                          <a:effectLst/>
                        </a:rPr>
                        <a:t>96</a:t>
                      </a:r>
                      <a:r>
                        <a:rPr lang="en-GB" sz="1600" b="1">
                          <a:effectLst/>
                        </a:rPr>
                        <a:t>,7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029036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43939"/>
              </p:ext>
            </p:extLst>
          </p:nvPr>
        </p:nvGraphicFramePr>
        <p:xfrm>
          <a:off x="1014984" y="4190049"/>
          <a:ext cx="9429750" cy="22433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3722189756"/>
                    </a:ext>
                  </a:extLst>
                </a:gridCol>
                <a:gridCol w="5177155">
                  <a:extLst>
                    <a:ext uri="{9D8B030D-6E8A-4147-A177-3AD203B41FA5}">
                      <a16:colId xmlns:a16="http://schemas.microsoft.com/office/drawing/2014/main" val="3174331024"/>
                    </a:ext>
                  </a:extLst>
                </a:gridCol>
                <a:gridCol w="1534795">
                  <a:extLst>
                    <a:ext uri="{9D8B030D-6E8A-4147-A177-3AD203B41FA5}">
                      <a16:colId xmlns:a16="http://schemas.microsoft.com/office/drawing/2014/main" val="3788994419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87985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№п</a:t>
                      </a:r>
                      <a:r>
                        <a:rPr lang="en-US" sz="1600" b="1">
                          <a:effectLst/>
                        </a:rPr>
                        <a:t>/</a:t>
                      </a:r>
                      <a:r>
                        <a:rPr lang="en-GB" sz="1600" b="1">
                          <a:effectLst/>
                        </a:rPr>
                        <a:t>п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Наименование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Стоимость, тыс. руб.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Период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4253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Оплата труда трактористов-машинистов и рабочих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60,2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февраль-ноябрь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70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ГСМ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39,8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февраль-ноябрь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030305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Внесение гербицидов и инсектицидов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30,6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апрель-июль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835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ИТОГО: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130,6</a:t>
                      </a:r>
                      <a:endParaRPr lang="ru-RU" sz="105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73086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25934"/>
              </p:ext>
            </p:extLst>
          </p:nvPr>
        </p:nvGraphicFramePr>
        <p:xfrm>
          <a:off x="771966" y="99435"/>
          <a:ext cx="8503920" cy="64495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9455">
                  <a:extLst>
                    <a:ext uri="{9D8B030D-6E8A-4147-A177-3AD203B41FA5}">
                      <a16:colId xmlns:a16="http://schemas.microsoft.com/office/drawing/2014/main" val="1025161996"/>
                    </a:ext>
                  </a:extLst>
                </a:gridCol>
                <a:gridCol w="1189249">
                  <a:extLst>
                    <a:ext uri="{9D8B030D-6E8A-4147-A177-3AD203B41FA5}">
                      <a16:colId xmlns:a16="http://schemas.microsoft.com/office/drawing/2014/main" val="2931875878"/>
                    </a:ext>
                  </a:extLst>
                </a:gridCol>
                <a:gridCol w="856089">
                  <a:extLst>
                    <a:ext uri="{9D8B030D-6E8A-4147-A177-3AD203B41FA5}">
                      <a16:colId xmlns:a16="http://schemas.microsoft.com/office/drawing/2014/main" val="1070607713"/>
                    </a:ext>
                  </a:extLst>
                </a:gridCol>
                <a:gridCol w="89505">
                  <a:extLst>
                    <a:ext uri="{9D8B030D-6E8A-4147-A177-3AD203B41FA5}">
                      <a16:colId xmlns:a16="http://schemas.microsoft.com/office/drawing/2014/main" val="528152902"/>
                    </a:ext>
                  </a:extLst>
                </a:gridCol>
                <a:gridCol w="1242974">
                  <a:extLst>
                    <a:ext uri="{9D8B030D-6E8A-4147-A177-3AD203B41FA5}">
                      <a16:colId xmlns:a16="http://schemas.microsoft.com/office/drawing/2014/main" val="3428363708"/>
                    </a:ext>
                  </a:extLst>
                </a:gridCol>
                <a:gridCol w="1242974">
                  <a:extLst>
                    <a:ext uri="{9D8B030D-6E8A-4147-A177-3AD203B41FA5}">
                      <a16:colId xmlns:a16="http://schemas.microsoft.com/office/drawing/2014/main" val="1280859695"/>
                    </a:ext>
                  </a:extLst>
                </a:gridCol>
                <a:gridCol w="1166695">
                  <a:extLst>
                    <a:ext uri="{9D8B030D-6E8A-4147-A177-3AD203B41FA5}">
                      <a16:colId xmlns:a16="http://schemas.microsoft.com/office/drawing/2014/main" val="3926681620"/>
                    </a:ext>
                  </a:extLst>
                </a:gridCol>
                <a:gridCol w="1166695">
                  <a:extLst>
                    <a:ext uri="{9D8B030D-6E8A-4147-A177-3AD203B41FA5}">
                      <a16:colId xmlns:a16="http://schemas.microsoft.com/office/drawing/2014/main" val="4054621434"/>
                    </a:ext>
                  </a:extLst>
                </a:gridCol>
                <a:gridCol w="89505">
                  <a:extLst>
                    <a:ext uri="{9D8B030D-6E8A-4147-A177-3AD203B41FA5}">
                      <a16:colId xmlns:a16="http://schemas.microsoft.com/office/drawing/2014/main" val="1726659459"/>
                    </a:ext>
                  </a:extLst>
                </a:gridCol>
                <a:gridCol w="1240779">
                  <a:extLst>
                    <a:ext uri="{9D8B030D-6E8A-4147-A177-3AD203B41FA5}">
                      <a16:colId xmlns:a16="http://schemas.microsoft.com/office/drawing/2014/main" val="2344589891"/>
                    </a:ext>
                  </a:extLst>
                </a:gridCol>
              </a:tblGrid>
              <a:tr h="178130">
                <a:tc row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row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Наименование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 gridSpan="8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 </a:t>
                      </a:r>
                      <a:r>
                        <a:rPr lang="en-GB" sz="1600" b="1" dirty="0" err="1">
                          <a:effectLst/>
                        </a:rPr>
                        <a:t>год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r>
                        <a:rPr lang="en-GB" sz="1600" b="1" dirty="0" err="1">
                          <a:effectLst/>
                        </a:rPr>
                        <a:t>вегетации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74950"/>
                  </a:ext>
                </a:extLst>
              </a:tr>
              <a:tr h="553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Норма внесения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кол-во обработок, раз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Норма внесения, 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Цена, </a:t>
                      </a:r>
                      <a:endParaRPr lang="ru-RU" sz="1100" b="1">
                        <a:effectLst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 кг/л, руб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Сумма на 1га, руб.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Сумма на10 га, руб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47508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Сайрен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0,5 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350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442876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БИ-58 новый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0,5л/га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255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510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5100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720097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Кинмикс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0,1 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320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128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1280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921004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Импакт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0,1 кг/га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430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172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1720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726611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Делан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0,15 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1400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840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8400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531781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Клерат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3кг/га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236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7080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3039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ИТОГО: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3058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30580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909610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6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 год вегетации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71109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Сайрен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350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1750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17500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539112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БИ-58 новый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 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255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1275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12750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875473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Кинмикс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0,2л/га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320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320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3200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8232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Топаз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0,15л/га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0,75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1200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9000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200031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Золон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1л/га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415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2075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20750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16310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Клерат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 кг/га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236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7080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134489"/>
                  </a:ext>
                </a:extLst>
              </a:tr>
              <a:tr h="17813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ИТОГО: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7028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70280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27898"/>
                  </a:ext>
                </a:extLst>
              </a:tr>
              <a:tr h="178130">
                <a:tc gridSpan="9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     ВСЕГО:</a:t>
                      </a:r>
                      <a:endParaRPr lang="ru-RU" sz="1100" b="1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100860</a:t>
                      </a:r>
                      <a:endParaRPr lang="ru-RU" sz="1100" b="1" dirty="0">
                        <a:effectLst/>
                        <a:latin typeface="Baltica"/>
                        <a:ea typeface="Times New Roman" panose="02020603050405020304" pitchFamily="18" charset="0"/>
                        <a:cs typeface="Baltica"/>
                      </a:endParaRPr>
                    </a:p>
                  </a:txBody>
                  <a:tcPr marL="49788" marR="49788" marT="0" marB="0"/>
                </a:tc>
                <a:extLst>
                  <a:ext uri="{0D108BD9-81ED-4DB2-BD59-A6C34878D82A}">
                    <a16:rowId xmlns:a16="http://schemas.microsoft.com/office/drawing/2014/main" val="330280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1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" y="0"/>
            <a:ext cx="10933938" cy="666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2104" y="201168"/>
            <a:ext cx="9601200" cy="594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Кредитный план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49" y="912138"/>
            <a:ext cx="8076667" cy="268145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09049" y="3710202"/>
            <a:ext cx="101380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NewRomanPSMT"/>
              </a:rPr>
              <a:t>Первоначальный вариант кредитного плана может быть </a:t>
            </a:r>
            <a:r>
              <a:rPr lang="ru-RU" sz="2000" dirty="0" smtClean="0">
                <a:latin typeface="TimesNewRomanPSMT"/>
              </a:rPr>
              <a:t>составлен </a:t>
            </a:r>
            <a:r>
              <a:rPr lang="ru-RU" sz="2000" dirty="0">
                <a:latin typeface="TimesNewRomanPSMT"/>
              </a:rPr>
              <a:t>на основе </a:t>
            </a:r>
            <a:r>
              <a:rPr lang="ru-RU" sz="2000" b="1" dirty="0">
                <a:solidFill>
                  <a:srgbClr val="002060"/>
                </a:solidFill>
                <a:latin typeface="TimesNewRomanPSMT"/>
              </a:rPr>
              <a:t>плана инвестиций</a:t>
            </a:r>
            <a:r>
              <a:rPr lang="ru-RU" sz="2000" dirty="0">
                <a:latin typeface="TimesNewRomanPSMT"/>
              </a:rPr>
              <a:t> или </a:t>
            </a:r>
            <a:r>
              <a:rPr lang="ru-RU" sz="2000" b="1" dirty="0">
                <a:solidFill>
                  <a:srgbClr val="002060"/>
                </a:solidFill>
                <a:latin typeface="TimesNewRomanPSMT"/>
              </a:rPr>
              <a:t>плана движения </a:t>
            </a:r>
            <a:r>
              <a:rPr lang="ru-RU" sz="2000" b="1" dirty="0" smtClean="0">
                <a:solidFill>
                  <a:srgbClr val="002060"/>
                </a:solidFill>
                <a:latin typeface="TimesNewRomanPSMT"/>
              </a:rPr>
              <a:t>денежных средств</a:t>
            </a:r>
            <a:r>
              <a:rPr lang="ru-RU" sz="2000" dirty="0" smtClean="0">
                <a:latin typeface="TimesNewRomanPSMT"/>
              </a:rPr>
              <a:t>.</a:t>
            </a:r>
          </a:p>
          <a:p>
            <a:endParaRPr lang="ru-RU" sz="2000" dirty="0">
              <a:latin typeface="TimesNewRomanPSMT"/>
            </a:endParaRPr>
          </a:p>
          <a:p>
            <a:r>
              <a:rPr lang="ru-RU" sz="2000" dirty="0">
                <a:latin typeface="TimesNewRomanPSMT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NewRomanPSMT"/>
              </a:rPr>
              <a:t>первом случае </a:t>
            </a:r>
            <a:r>
              <a:rPr lang="ru-RU" sz="2000" dirty="0">
                <a:latin typeface="TimesNewRomanPSMT"/>
              </a:rPr>
              <a:t>сначала определяется необходимая для </a:t>
            </a:r>
            <a:r>
              <a:rPr lang="ru-RU" sz="2000" dirty="0" smtClean="0">
                <a:latin typeface="TimesNewRomanPSMT"/>
              </a:rPr>
              <a:t>финансирования </a:t>
            </a:r>
            <a:r>
              <a:rPr lang="ru-RU" sz="2000" dirty="0">
                <a:latin typeface="TimesNewRomanPSMT"/>
              </a:rPr>
              <a:t>проекта сумма кредита, далее подбираются наиболее </a:t>
            </a:r>
            <a:r>
              <a:rPr lang="ru-RU" sz="2000" dirty="0" smtClean="0">
                <a:latin typeface="TimesNewRomanPSMT"/>
              </a:rPr>
              <a:t>вероятная </a:t>
            </a:r>
            <a:r>
              <a:rPr lang="ru-RU" sz="2000" dirty="0">
                <a:latin typeface="TimesNewRomanPSMT"/>
              </a:rPr>
              <a:t>ставка, период и иные условия возврата</a:t>
            </a:r>
            <a:r>
              <a:rPr lang="ru-RU" sz="2000" dirty="0" smtClean="0">
                <a:latin typeface="TimesNewRomanPSMT"/>
              </a:rPr>
              <a:t>.</a:t>
            </a:r>
          </a:p>
          <a:p>
            <a:endParaRPr lang="ru-RU" sz="2000" dirty="0">
              <a:latin typeface="TimesNewRomanPSMT"/>
            </a:endParaRPr>
          </a:p>
          <a:p>
            <a:r>
              <a:rPr lang="ru-RU" sz="2000" dirty="0">
                <a:latin typeface="TimesNewRomanPSMT"/>
              </a:rPr>
              <a:t>Во </a:t>
            </a:r>
            <a:r>
              <a:rPr lang="ru-RU" sz="2000" b="1" dirty="0">
                <a:solidFill>
                  <a:srgbClr val="002060"/>
                </a:solidFill>
                <a:latin typeface="TimesNewRomanPSMT"/>
              </a:rPr>
              <a:t>втором случае </a:t>
            </a:r>
            <a:r>
              <a:rPr lang="ru-RU" sz="2000" dirty="0">
                <a:latin typeface="TimesNewRomanPSMT"/>
              </a:rPr>
              <a:t>сначала определяется сумма не только на </a:t>
            </a:r>
            <a:r>
              <a:rPr lang="ru-RU" sz="2000" dirty="0" smtClean="0">
                <a:latin typeface="TimesNewRomanPSMT"/>
              </a:rPr>
              <a:t>покрытие </a:t>
            </a:r>
            <a:r>
              <a:rPr lang="ru-RU" sz="2000" dirty="0">
                <a:latin typeface="TimesNewRomanPSMT"/>
              </a:rPr>
              <a:t>капитальных затрат, но и на пополнение дефицита </a:t>
            </a:r>
            <a:r>
              <a:rPr lang="ru-RU" sz="2000" dirty="0" smtClean="0">
                <a:latin typeface="TimesNewRomanPSMT"/>
              </a:rPr>
              <a:t>оборотных средств.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10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397</TotalTime>
  <Words>1428</Words>
  <Application>Microsoft Office PowerPoint</Application>
  <PresentationFormat>Широкоэкранный</PresentationFormat>
  <Paragraphs>499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Baltica</vt:lpstr>
      <vt:lpstr>Franklin Gothic Book</vt:lpstr>
      <vt:lpstr>Times New Roman</vt:lpstr>
      <vt:lpstr>TimesNewRomanPSMT</vt:lpstr>
      <vt:lpstr>Crop</vt:lpstr>
      <vt:lpstr>ФИНАНСОВЫЙ ПЛАН</vt:lpstr>
      <vt:lpstr>правила составления финансового плана</vt:lpstr>
      <vt:lpstr>Презентация PowerPoint</vt:lpstr>
      <vt:lpstr>План инвестиций</vt:lpstr>
      <vt:lpstr>Презентация PowerPoint</vt:lpstr>
      <vt:lpstr>Презентация PowerPoint</vt:lpstr>
      <vt:lpstr>Презентация PowerPoint</vt:lpstr>
      <vt:lpstr>Презентация PowerPoint</vt:lpstr>
      <vt:lpstr>Кредитный план</vt:lpstr>
      <vt:lpstr>Презентация PowerPoint</vt:lpstr>
      <vt:lpstr>Презентация PowerPoint</vt:lpstr>
      <vt:lpstr>Презентация PowerPoint</vt:lpstr>
      <vt:lpstr>План движения денежных средств</vt:lpstr>
      <vt:lpstr>Презентация PowerPoint</vt:lpstr>
      <vt:lpstr>Алгоритм проведения расчетов при составлении плана денежных потоков</vt:lpstr>
      <vt:lpstr>Презентация PowerPoint</vt:lpstr>
      <vt:lpstr>Презентация PowerPoint</vt:lpstr>
      <vt:lpstr>Прогнозный баланс</vt:lpstr>
      <vt:lpstr>Презентация PowerPoint</vt:lpstr>
      <vt:lpstr>Презентация PowerPoint</vt:lpstr>
    </vt:vector>
  </TitlesOfParts>
  <Company>ООО "Корпоративные финансы"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ПЛАН</dc:title>
  <dc:creator>User</dc:creator>
  <cp:lastModifiedBy>User</cp:lastModifiedBy>
  <cp:revision>51</cp:revision>
  <dcterms:created xsi:type="dcterms:W3CDTF">2021-04-01T20:18:46Z</dcterms:created>
  <dcterms:modified xsi:type="dcterms:W3CDTF">2021-11-21T23:22:15Z</dcterms:modified>
</cp:coreProperties>
</file>